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4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5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6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notesSlides/notesSlide7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notesSlides/notesSlide8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notesSlides/notesSlide9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notesSlides/notesSlide10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notesSlides/notesSlide11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notesSlides/notesSlide12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notesSlides/notesSlide13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notesSlides/notesSlide14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notesSlides/notesSlide15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ppt/notesSlides/notesSlide16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notesSlides/notesSlide17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authors.xml" ContentType="application/vnd.ms-powerpoint.author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4"/>
  </p:notesMasterIdLst>
  <p:sldIdLst>
    <p:sldId id="256" r:id="rId5"/>
    <p:sldId id="283" r:id="rId6"/>
    <p:sldId id="302" r:id="rId7"/>
    <p:sldId id="299" r:id="rId8"/>
    <p:sldId id="291" r:id="rId9"/>
    <p:sldId id="284" r:id="rId10"/>
    <p:sldId id="290" r:id="rId11"/>
    <p:sldId id="285" r:id="rId12"/>
    <p:sldId id="300" r:id="rId13"/>
    <p:sldId id="303" r:id="rId14"/>
    <p:sldId id="301" r:id="rId15"/>
    <p:sldId id="304" r:id="rId16"/>
    <p:sldId id="305" r:id="rId17"/>
    <p:sldId id="306" r:id="rId18"/>
    <p:sldId id="289" r:id="rId19"/>
    <p:sldId id="297" r:id="rId20"/>
    <p:sldId id="296" r:id="rId21"/>
    <p:sldId id="298" r:id="rId22"/>
    <p:sldId id="268" r:id="rId2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E17FD41-7516-14E4-28EC-9EDA718D0E38}" name="Izel Karaoglu" initials="IK" userId="S::izel.karaoglu@undp.org::0324853d-3d06-43c0-96b6-d1a6d5104983" providerId="AD"/>
  <p188:author id="{D69DF855-2044-4378-D382-97019082214F}" name="Eda nur Saruhan" initials="" userId="S::eda.nur.saruhan@undp.org::c5d9941d-5539-4cc6-837d-40b768a4e45a" providerId="AD"/>
  <p188:author id="{5773C6ED-D5C0-6998-8565-4039F0794B89}" name="carlosnieto_r@hotmail.com" initials="ca" userId="S::urn:spo:guest#carlosnieto_r@hotmail.com::" providerId="AD"/>
  <p188:author id="{AD2977F2-1110-00CA-B921-CFBBF1E22859}" name="Ipek Beril Benli" initials="IB" userId="S::ipek.beril.benli@undp.org::8f9c5f4b-b22c-49ff-bdd5-d07e2760743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1E90"/>
    <a:srgbClr val="4617DE"/>
    <a:srgbClr val="FE2E46"/>
    <a:srgbClr val="F04A23"/>
    <a:srgbClr val="FC2A49"/>
    <a:srgbClr val="EE482C"/>
    <a:srgbClr val="4618DE"/>
    <a:srgbClr val="9D6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348C9A-0175-1C45-99F8-4CDAE86F6A11}" v="4" dt="2024-10-08T15:42:53.718"/>
    <p1510:client id="{AEAD233D-E157-4B34-BCAF-E0C2744BEB93}" v="38" dt="2024-10-08T15:26:05.638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BCC"/>
          </a:solidFill>
        </a:fill>
      </a:tcStyle>
    </a:wholeTbl>
    <a:band2H>
      <a:tcTxStyle/>
      <a:tcStyle>
        <a:tcBdr/>
        <a:fill>
          <a:solidFill>
            <a:srgbClr val="FFF5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firstCol>
    <a:la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4E2"/>
          </a:solidFill>
        </a:fill>
      </a:tcStyle>
    </a:wholeTbl>
    <a:band2H>
      <a:tcTxStyle/>
      <a:tcStyle>
        <a:tcBdr/>
        <a:fill>
          <a:solidFill>
            <a:srgbClr val="E9EB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EFFFE"/>
              </a:solidFill>
              <a:prstDash val="solid"/>
              <a:round/>
            </a:ln>
          </a:top>
          <a:bottom>
            <a:ln w="25400" cap="flat">
              <a:solidFill>
                <a:srgbClr val="FEFFF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EFFFE"/>
              </a:solidFill>
              <a:prstDash val="solid"/>
              <a:round/>
            </a:ln>
          </a:top>
          <a:bottom>
            <a:ln w="25400" cap="flat">
              <a:solidFill>
                <a:srgbClr val="FEFFF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8"/>
    <p:restoredTop sz="93883" autoAdjust="0"/>
  </p:normalViewPr>
  <p:slideViewPr>
    <p:cSldViewPr snapToGrid="0">
      <p:cViewPr varScale="1">
        <p:scale>
          <a:sx n="61" d="100"/>
          <a:sy n="61" d="100"/>
        </p:scale>
        <p:origin x="2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32768 8642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-134217728 0 8642 0 0,'0'0'0'0'0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22528 4512 8642 0 0,'0'0'0'0'0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-134217728 0 8642 0 0,'0'0'0'0'0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-134217728 0 8642 0 0,'0'0'0'0'0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24576 4608 8642 0 0,'0'0'0'0'0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 0 8642 0 0,'0'0'0'0'0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-134217728 0 8642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32768 8642 0 0,'0'0'0'0'0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-134217728 0 8642 0 0,'0'0'0'0'0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24576 4608 8642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6" name="Shape 4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9154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3611395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34911230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7797458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23070416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2195422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2539798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FTs like precision agriculture, remote sensing &amp; AI-powered forming equipment can help increase agricultural productivity in LDCs. This can improve </a:t>
            </a:r>
            <a:r>
              <a:rPr dirty="0" err="1"/>
              <a:t>fiid</a:t>
            </a:r>
            <a:r>
              <a:rPr dirty="0"/>
              <a:t>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21866102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FTs like precision agriculture, remote sensing &amp; AI-powered forming equipment can help increase agricultural productivity in LDCs. This can improve </a:t>
            </a:r>
            <a:r>
              <a:rPr dirty="0" err="1"/>
              <a:t>fiid</a:t>
            </a:r>
            <a:r>
              <a:rPr dirty="0"/>
              <a:t>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605431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34690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1620623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FTs like precision agriculture, remote sensing &amp; AI-powered forming equipment can help increase agricultural productivity in LDCs. This can improve </a:t>
            </a:r>
            <a:r>
              <a:rPr dirty="0" err="1"/>
              <a:t>fiid</a:t>
            </a:r>
            <a:r>
              <a:rPr dirty="0"/>
              <a:t>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2616184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2468249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1662175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3281091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822765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1723851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wo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omparis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156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9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3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206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wo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6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mparis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280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31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7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3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33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6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7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400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7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4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5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478B4-4C54-AF5B-2929-7967B5D7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653" y="1153987"/>
            <a:ext cx="10112695" cy="9212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BF71-B4F8-FDC2-D3CE-E4B9824A5A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9653" y="2087362"/>
            <a:ext cx="4919546" cy="408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507F9-B1BA-85ED-15EE-A276F4A78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2802" y="2087362"/>
            <a:ext cx="4919546" cy="4089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DB9351-FBE6-F588-FD07-6D67A6545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315B8-57CD-1150-8FD7-9FACD2173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E19A3-55D2-9FA5-AA5A-7331BF601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44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6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2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1049144" y="2007218"/>
            <a:ext cx="10093712" cy="4169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039653" y="1064778"/>
            <a:ext cx="10112696" cy="92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18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customXml" Target="../ink/ink20.xml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22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24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26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customXml" Target="../ink/ink28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0.png"/><Relationship Id="rId5" Type="http://schemas.openxmlformats.org/officeDocument/2006/relationships/image" Target="../media/image4.png"/><Relationship Id="rId10" Type="http://schemas.openxmlformats.org/officeDocument/2006/relationships/customXml" Target="../ink/ink30.xml"/><Relationship Id="rId4" Type="http://schemas.openxmlformats.org/officeDocument/2006/relationships/image" Target="../media/image2.png"/><Relationship Id="rId9" Type="http://schemas.openxmlformats.org/officeDocument/2006/relationships/image" Target="../media/image17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0.png"/><Relationship Id="rId5" Type="http://schemas.openxmlformats.org/officeDocument/2006/relationships/image" Target="../media/image4.png"/><Relationship Id="rId10" Type="http://schemas.openxmlformats.org/officeDocument/2006/relationships/customXml" Target="../ink/ink32.xml"/><Relationship Id="rId4" Type="http://schemas.openxmlformats.org/officeDocument/2006/relationships/image" Target="../media/image2.png"/><Relationship Id="rId9" Type="http://schemas.openxmlformats.org/officeDocument/2006/relationships/image" Target="../media/image17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hyperlink" Target="https://sdgs.un.org/goals/goal16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0.png"/><Relationship Id="rId5" Type="http://schemas.openxmlformats.org/officeDocument/2006/relationships/image" Target="../media/image4.png"/><Relationship Id="rId10" Type="http://schemas.openxmlformats.org/officeDocument/2006/relationships/customXml" Target="../ink/ink34.xml"/><Relationship Id="rId4" Type="http://schemas.openxmlformats.org/officeDocument/2006/relationships/image" Target="../media/image2.png"/><Relationship Id="rId9" Type="http://schemas.openxmlformats.org/officeDocument/2006/relationships/image" Target="../media/image1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9.png"/><Relationship Id="rId11" Type="http://schemas.openxmlformats.org/officeDocument/2006/relationships/customXml" Target="../ink/ink2.xml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4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customXml" Target="../ink/ink6.xml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0.png"/><Relationship Id="rId5" Type="http://schemas.openxmlformats.org/officeDocument/2006/relationships/image" Target="../media/image4.png"/><Relationship Id="rId10" Type="http://schemas.openxmlformats.org/officeDocument/2006/relationships/customXml" Target="../ink/ink8.xml"/><Relationship Id="rId4" Type="http://schemas.openxmlformats.org/officeDocument/2006/relationships/image" Target="../media/image2.png"/><Relationship Id="rId9" Type="http://schemas.openxmlformats.org/officeDocument/2006/relationships/image" Target="../media/image17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customXml" Target="../ink/ink10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0.png"/><Relationship Id="rId5" Type="http://schemas.openxmlformats.org/officeDocument/2006/relationships/image" Target="../media/image4.png"/><Relationship Id="rId10" Type="http://schemas.openxmlformats.org/officeDocument/2006/relationships/customXml" Target="../ink/ink12.xml"/><Relationship Id="rId4" Type="http://schemas.openxmlformats.org/officeDocument/2006/relationships/image" Target="../media/image2.png"/><Relationship Id="rId9" Type="http://schemas.openxmlformats.org/officeDocument/2006/relationships/image" Target="../media/image17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customXml" Target="../ink/ink14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13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customXml" Target="../ink/ink16.xml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using a computer&#10;&#10;Description automatically generated">
            <a:extLst>
              <a:ext uri="{FF2B5EF4-FFF2-40B4-BE49-F238E27FC236}">
                <a16:creationId xmlns:a16="http://schemas.microsoft.com/office/drawing/2014/main" id="{6E8DDA74-8630-43BB-E564-7470D2C1DF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" t="125" r="5881" b="35700"/>
          <a:stretch/>
        </p:blipFill>
        <p:spPr>
          <a:xfrm>
            <a:off x="-2985" y="1339747"/>
            <a:ext cx="12225969" cy="5533684"/>
          </a:xfrm>
          <a:prstGeom prst="rect">
            <a:avLst/>
          </a:prstGeom>
        </p:spPr>
      </p:pic>
      <p:sp>
        <p:nvSpPr>
          <p:cNvPr id="468" name="Rectangle"/>
          <p:cNvSpPr/>
          <p:nvPr/>
        </p:nvSpPr>
        <p:spPr>
          <a:xfrm>
            <a:off x="-2985" y="1347298"/>
            <a:ext cx="12203767" cy="5535101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 lang="en-US"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6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7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838" y="2142586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A new generation…"/>
          <p:cNvSpPr txBox="1"/>
          <p:nvPr/>
        </p:nvSpPr>
        <p:spPr>
          <a:xfrm>
            <a:off x="3949872" y="1865259"/>
            <a:ext cx="8037384" cy="1800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en-US" sz="3700" dirty="0">
                <a:sym typeface="Myriad Pro Semibold"/>
              </a:rPr>
              <a:t>Smart Spending Watchdogs: Using Machine Learning to Detect Anomalies in Financial Transactions</a:t>
            </a:r>
            <a:endParaRPr lang="en-US" b="1" dirty="0">
              <a:latin typeface="Microsoft YaHe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13C3C6A-022F-5B7B-AC8D-CA48D3C44C6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4695431" y="3857848"/>
            <a:ext cx="4107310" cy="2365978"/>
          </a:xfrm>
          <a:prstGeom prst="rect">
            <a:avLst/>
          </a:prstGeom>
        </p:spPr>
        <p:txBody>
          <a:bodyPr lIns="45719" tIns="45720" rIns="45719" bIns="45720" anchor="ctr">
            <a:noAutofit/>
          </a:bodyPr>
          <a:lstStyle/>
          <a:p>
            <a:pPr algn="l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800" dirty="0" smtClean="0">
                <a:solidFill>
                  <a:srgbClr val="FEFFFE"/>
                </a:solidFill>
                <a:latin typeface="Arial Black" panose="020B0A04020102020204" pitchFamily="34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Group Name</a:t>
            </a:r>
            <a:br>
              <a:rPr lang="en-US" sz="1800" dirty="0" smtClean="0">
                <a:solidFill>
                  <a:srgbClr val="FEFFFE"/>
                </a:solidFill>
                <a:latin typeface="Arial Black" panose="020B0A04020102020204" pitchFamily="34" charset="0"/>
                <a:ea typeface="Microsoft Himalaya" panose="01010100010101010101" pitchFamily="2" charset="0"/>
                <a:cs typeface="Microsoft Himalaya" panose="01010100010101010101" pitchFamily="2" charset="0"/>
              </a:rPr>
            </a:br>
            <a:r>
              <a:rPr lang="en-US" sz="1800" dirty="0" smtClean="0">
                <a:solidFill>
                  <a:srgbClr val="FEFFFE"/>
                </a:solidFill>
                <a:latin typeface="Arial Black" panose="020B0A04020102020204" pitchFamily="34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1</a:t>
            </a:r>
            <a:r>
              <a:rPr lang="en-US" sz="1800" dirty="0">
                <a:solidFill>
                  <a:srgbClr val="FEFFFE"/>
                </a:solidFill>
                <a:latin typeface="Arial Black" panose="020B0A04020102020204" pitchFamily="34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. Ayana </a:t>
            </a:r>
            <a:r>
              <a:rPr lang="en-US" sz="1800" dirty="0" err="1">
                <a:solidFill>
                  <a:srgbClr val="FEFFFE"/>
                </a:solidFill>
                <a:latin typeface="Arial Black" panose="020B0A04020102020204" pitchFamily="34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Damtew</a:t>
            </a:r>
            <a:r>
              <a:rPr lang="en-US" sz="1800" dirty="0">
                <a:solidFill>
                  <a:srgbClr val="FEFFFE"/>
                </a:solidFill>
                <a:latin typeface="Arial Black" panose="020B0A04020102020204" pitchFamily="34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n-US" sz="1800" dirty="0" err="1">
                <a:solidFill>
                  <a:srgbClr val="FEFFFE"/>
                </a:solidFill>
                <a:latin typeface="Arial Black" panose="020B0A04020102020204" pitchFamily="34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Tajebe</a:t>
            </a:r>
            <a:endParaRPr lang="en-US" sz="1800" dirty="0">
              <a:solidFill>
                <a:srgbClr val="FEFFFE"/>
              </a:solidFill>
              <a:latin typeface="Arial Black" panose="020B0A04020102020204" pitchFamily="34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algn="l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800" dirty="0" smtClean="0">
                <a:solidFill>
                  <a:srgbClr val="FEFFFE"/>
                </a:solidFill>
                <a:latin typeface="Arial Black" panose="020B0A04020102020204" pitchFamily="34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2</a:t>
            </a:r>
            <a:r>
              <a:rPr lang="en-US" sz="1800" dirty="0">
                <a:solidFill>
                  <a:srgbClr val="FEFFFE"/>
                </a:solidFill>
                <a:latin typeface="Arial Black" panose="020B0A04020102020204" pitchFamily="34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. </a:t>
            </a:r>
            <a:r>
              <a:rPr lang="en-US" sz="1800" dirty="0" err="1">
                <a:solidFill>
                  <a:srgbClr val="FEFFFE"/>
                </a:solidFill>
                <a:latin typeface="Arial Black" panose="020B0A04020102020204" pitchFamily="34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Beamlak</a:t>
            </a:r>
            <a:r>
              <a:rPr lang="en-US" sz="1800" dirty="0">
                <a:solidFill>
                  <a:srgbClr val="FEFFFE"/>
                </a:solidFill>
                <a:latin typeface="Arial Black" panose="020B0A04020102020204" pitchFamily="34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n-US" sz="1800" dirty="0" err="1">
                <a:solidFill>
                  <a:srgbClr val="FEFFFE"/>
                </a:solidFill>
                <a:latin typeface="Arial Black" panose="020B0A04020102020204" pitchFamily="34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Dejene</a:t>
            </a:r>
            <a:endParaRPr lang="en-US" sz="1800" dirty="0">
              <a:solidFill>
                <a:srgbClr val="FEFFFE"/>
              </a:solidFill>
              <a:latin typeface="Arial Black" panose="020B0A04020102020204" pitchFamily="34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algn="l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800" dirty="0">
                <a:solidFill>
                  <a:srgbClr val="FEFFFE"/>
                </a:solidFill>
                <a:latin typeface="Arial Black" panose="020B0A04020102020204" pitchFamily="34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3. Anwar Mohammed Koji</a:t>
            </a:r>
          </a:p>
          <a:p>
            <a:pPr algn="l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800" dirty="0">
                <a:solidFill>
                  <a:srgbClr val="FEFFFE"/>
                </a:solidFill>
                <a:latin typeface="Arial Black" panose="020B0A04020102020204" pitchFamily="34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4. Anwar </a:t>
            </a:r>
            <a:r>
              <a:rPr lang="en-US" sz="1800" dirty="0" err="1">
                <a:solidFill>
                  <a:srgbClr val="FEFFFE"/>
                </a:solidFill>
                <a:latin typeface="Arial Black" panose="020B0A04020102020204" pitchFamily="34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Gashaw</a:t>
            </a:r>
            <a:r>
              <a:rPr lang="en-US" sz="1800" dirty="0">
                <a:solidFill>
                  <a:srgbClr val="FEFFFE"/>
                </a:solidFill>
                <a:latin typeface="Arial Black" panose="020B0A04020102020204" pitchFamily="34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n-US" sz="1800" dirty="0" err="1">
                <a:solidFill>
                  <a:srgbClr val="FEFFFE"/>
                </a:solidFill>
                <a:latin typeface="Arial Black" panose="020B0A04020102020204" pitchFamily="34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Yimam</a:t>
            </a:r>
            <a:endParaRPr lang="en-US" sz="1800" dirty="0">
              <a:solidFill>
                <a:srgbClr val="FEFFFE"/>
              </a:solidFill>
              <a:latin typeface="Arial Black" panose="020B0A04020102020204" pitchFamily="34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algn="l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800" dirty="0">
                <a:solidFill>
                  <a:srgbClr val="FEFFFE"/>
                </a:solidFill>
                <a:latin typeface="Arial Black" panose="020B0A04020102020204" pitchFamily="34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5. Amen </a:t>
            </a:r>
            <a:r>
              <a:rPr lang="en-US" sz="1800" dirty="0" err="1">
                <a:solidFill>
                  <a:srgbClr val="FEFFFE"/>
                </a:solidFill>
                <a:latin typeface="Arial Black" panose="020B0A04020102020204" pitchFamily="34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Zelealem</a:t>
            </a:r>
            <a:r>
              <a:rPr lang="en-US" sz="1800" dirty="0">
                <a:solidFill>
                  <a:srgbClr val="FEFFFE"/>
                </a:solidFill>
                <a:latin typeface="Arial Black" panose="020B0A04020102020204" pitchFamily="34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n-US" sz="1800" dirty="0" err="1">
                <a:solidFill>
                  <a:srgbClr val="FEFFFE"/>
                </a:solidFill>
                <a:latin typeface="Arial Black" panose="020B0A04020102020204" pitchFamily="34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Tadese</a:t>
            </a:r>
            <a:endParaRPr lang="en-US" sz="1800" dirty="0">
              <a:solidFill>
                <a:srgbClr val="FEFFFE"/>
              </a:solidFill>
              <a:latin typeface="Arial Black" panose="020B0A04020102020204" pitchFamily="34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35686" y="6348574"/>
            <a:ext cx="2468880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/>
              <a:t>Date: 6/4/2025 G.C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EFFFE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">
            <a:extLst>
              <a:ext uri="{FF2B5EF4-FFF2-40B4-BE49-F238E27FC236}">
                <a16:creationId xmlns:a16="http://schemas.microsoft.com/office/drawing/2014/main" id="{A76E722F-F453-1D78-E217-B9D17F108B48}"/>
              </a:ext>
            </a:extLst>
          </p:cNvPr>
          <p:cNvSpPr/>
          <p:nvPr/>
        </p:nvSpPr>
        <p:spPr>
          <a:xfrm>
            <a:off x="532884" y="2720321"/>
            <a:ext cx="10715116" cy="136240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938877" y="3079489"/>
            <a:ext cx="10572656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4000" b="1" dirty="0">
                <a:solidFill>
                  <a:schemeClr val="tx1"/>
                </a:solidFill>
                <a:latin typeface="Microsoft YaHei"/>
                <a:ea typeface="Microsoft YaHei"/>
              </a:rPr>
              <a:t>Model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2960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latin typeface="Microsoft YaHei"/>
                <a:ea typeface="Microsoft YaHei"/>
              </a:rPr>
              <a:t>Model Selection and Training 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9"/>
            <a:ext cx="10941982" cy="1743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Century" panose="02040604050505020304" pitchFamily="18" charset="0"/>
              </a:rPr>
              <a:t>Three models were tested:</a:t>
            </a:r>
            <a:endParaRPr lang="en-US" sz="2400" b="1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Century" panose="02040604050505020304" pitchFamily="18" charset="0"/>
              </a:rPr>
              <a:t>Z-Score:</a:t>
            </a:r>
            <a:r>
              <a:rPr lang="en-US" sz="2400" dirty="0">
                <a:solidFill>
                  <a:schemeClr val="bg1"/>
                </a:solidFill>
                <a:latin typeface="Century" panose="02040604050505020304" pitchFamily="18" charset="0"/>
              </a:rPr>
              <a:t> Simple but limited (ROC-AUC: 0.61).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Century" panose="02040604050505020304" pitchFamily="18" charset="0"/>
              </a:rPr>
              <a:t>Isolation Forest:</a:t>
            </a:r>
            <a:r>
              <a:rPr lang="en-US" sz="2400" dirty="0">
                <a:solidFill>
                  <a:schemeClr val="bg1"/>
                </a:solidFill>
                <a:latin typeface="Century" panose="02040604050505020304" pitchFamily="18" charset="0"/>
              </a:rPr>
              <a:t> Efficient for high-dimensional data (ROC-AUC: 0.87).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bg1"/>
                </a:solidFill>
                <a:latin typeface="Century" panose="02040604050505020304" pitchFamily="18" charset="0"/>
              </a:rPr>
              <a:t>Autoencoder</a:t>
            </a:r>
            <a:r>
              <a:rPr lang="en-US" sz="2400" b="1" dirty="0">
                <a:solidFill>
                  <a:schemeClr val="bg1"/>
                </a:solidFill>
                <a:latin typeface="Century" panose="02040604050505020304" pitchFamily="18" charset="0"/>
              </a:rPr>
              <a:t>:</a:t>
            </a:r>
            <a:r>
              <a:rPr lang="en-US" sz="2400" dirty="0">
                <a:solidFill>
                  <a:schemeClr val="bg1"/>
                </a:solidFill>
                <a:latin typeface="Century" panose="02040604050505020304" pitchFamily="18" charset="0"/>
              </a:rPr>
              <a:t> Best for subtle anomalies (ROC-AUC: 0.91).</a:t>
            </a:r>
            <a:endParaRPr lang="en-US" sz="2400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89" y="4292648"/>
            <a:ext cx="8282635" cy="2070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35829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Model Evaluation and Hyperparameter Tuning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1865365" y="659821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88269" y="2320498"/>
            <a:ext cx="8521885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entury" panose="02040604050505020304" pitchFamily="18" charset="0"/>
              </a:rPr>
              <a:t>Z-Score: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entury" panose="02040604050505020304" pitchFamily="18" charset="0"/>
              </a:rPr>
              <a:t> ±2 SD flag threshold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entury" panose="02040604050505020304" pitchFamily="18" charset="0"/>
              </a:rPr>
              <a:t>Isolation Forest: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entury" panose="02040604050505020304" pitchFamily="18" charset="0"/>
              </a:rPr>
              <a:t> 100 trees, contamination=0.01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Century" panose="02040604050505020304" pitchFamily="18" charset="0"/>
              </a:rPr>
              <a:t>Autoencoder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entury" panose="02040604050505020304" pitchFamily="18" charset="0"/>
              </a:rPr>
              <a:t>: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entury" panose="02040604050505020304" pitchFamily="18" charset="0"/>
              </a:rPr>
              <a:t> </a:t>
            </a:r>
          </a:p>
          <a:p>
            <a:pPr lvl="1" indent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entury" panose="02040604050505020304" pitchFamily="18" charset="0"/>
              </a:rPr>
              <a:t>Layers: 64-32-64,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entury" panose="02040604050505020304" pitchFamily="18" charset="0"/>
              </a:rPr>
              <a:t>	Epochs: 50,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>
                <a:solidFill>
                  <a:schemeClr val="bg1"/>
                </a:solidFill>
                <a:latin typeface="Century" panose="02040604050505020304" pitchFamily="18" charset="0"/>
              </a:rPr>
              <a:t>	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entury" panose="02040604050505020304" pitchFamily="18" charset="0"/>
              </a:rPr>
              <a:t>Loss: MSE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entury" panose="02040604050505020304" pitchFamily="18" charset="0"/>
              </a:rPr>
              <a:t>Metrics used: ROC-AUC, Precision, Recall, and F1-score</a:t>
            </a:r>
          </a:p>
        </p:txBody>
      </p:sp>
    </p:spTree>
    <p:extLst>
      <p:ext uri="{BB962C8B-B14F-4D97-AF65-F5344CB8AC3E}">
        <p14:creationId xmlns:p14="http://schemas.microsoft.com/office/powerpoint/2010/main" val="40507208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Model Refinement and Testing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1100137" y="3980991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dirty="0">
              <a:latin typeface="Microsoft YaHei Light"/>
              <a:ea typeface="+mj-lt"/>
              <a:cs typeface="+mj-lt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13921" y="2580054"/>
            <a:ext cx="7683008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entury" panose="02040604050505020304" pitchFamily="18" charset="0"/>
              </a:rPr>
              <a:t>Fine-tuned threshold based on reconstruction errors.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entury" panose="02040604050505020304" pitchFamily="18" charset="0"/>
              </a:rPr>
              <a:t>Tested on unseen data and evaluated generalization.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entury" panose="02040604050505020304" pitchFamily="18" charset="0"/>
              </a:rPr>
              <a:t>Balanced trade-off between sensitivity and false positives.</a:t>
            </a:r>
          </a:p>
        </p:txBody>
      </p:sp>
    </p:spTree>
    <p:extLst>
      <p:ext uri="{BB962C8B-B14F-4D97-AF65-F5344CB8AC3E}">
        <p14:creationId xmlns:p14="http://schemas.microsoft.com/office/powerpoint/2010/main" val="35563779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">
            <a:extLst>
              <a:ext uri="{FF2B5EF4-FFF2-40B4-BE49-F238E27FC236}">
                <a16:creationId xmlns:a16="http://schemas.microsoft.com/office/drawing/2014/main" id="{A76E722F-F453-1D78-E217-B9D17F108B48}"/>
              </a:ext>
            </a:extLst>
          </p:cNvPr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4000" b="1" dirty="0">
                <a:solidFill>
                  <a:schemeClr val="tx1"/>
                </a:solidFill>
                <a:latin typeface="Microsoft YaHei"/>
                <a:ea typeface="Microsoft YaHei"/>
              </a:rPr>
              <a:t>Results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1918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Evaluation Results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dirty="0">
              <a:latin typeface="Microsoft YaHei Light"/>
              <a:ea typeface="+mj-lt"/>
              <a:cs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10" y="2459662"/>
            <a:ext cx="10615611" cy="2653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44157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Deployment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47733" y="2356757"/>
            <a:ext cx="10454187" cy="3708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r>
              <a:rPr lang="en-US" sz="2400" b="1" dirty="0">
                <a:solidFill>
                  <a:schemeClr val="bg1"/>
                </a:solidFill>
                <a:latin typeface="Century" panose="02040604050505020304" pitchFamily="18" charset="0"/>
              </a:rPr>
              <a:t>Layered strategy:</a:t>
            </a:r>
            <a:r>
              <a:rPr lang="en-US" sz="2400" dirty="0">
                <a:solidFill>
                  <a:schemeClr val="bg1"/>
                </a:solidFill>
                <a:latin typeface="Century" panose="02040604050505020304" pitchFamily="18" charset="0"/>
              </a:rPr>
              <a:t> Combine Z-score (fast filtering) with </a:t>
            </a:r>
            <a:r>
              <a:rPr lang="en-US" sz="2400" dirty="0" err="1">
                <a:solidFill>
                  <a:schemeClr val="bg1"/>
                </a:solidFill>
                <a:latin typeface="Century" panose="02040604050505020304" pitchFamily="18" charset="0"/>
              </a:rPr>
              <a:t>Autoencoder</a:t>
            </a:r>
            <a:r>
              <a:rPr lang="en-US" sz="2400" dirty="0">
                <a:solidFill>
                  <a:schemeClr val="bg1"/>
                </a:solidFill>
                <a:latin typeface="Century" panose="02040604050505020304" pitchFamily="18" charset="0"/>
              </a:rPr>
              <a:t> (detailed analysis).</a:t>
            </a:r>
          </a:p>
          <a:p>
            <a:r>
              <a:rPr lang="en-US" sz="2400" b="1" dirty="0">
                <a:solidFill>
                  <a:schemeClr val="bg1"/>
                </a:solidFill>
                <a:latin typeface="Century" panose="02040604050505020304" pitchFamily="18" charset="0"/>
              </a:rPr>
              <a:t>Real-world impact:</a:t>
            </a:r>
            <a:r>
              <a:rPr lang="en-US" sz="2400" dirty="0">
                <a:solidFill>
                  <a:schemeClr val="bg1"/>
                </a:solidFill>
                <a:latin typeface="Century" panose="02040604050505020304" pitchFamily="18" charset="0"/>
              </a:rPr>
              <a:t> Reduce fraud losses, enhance trust in digital finance.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274" y="4016222"/>
            <a:ext cx="6242166" cy="2496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3969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Future Work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  <a:latin typeface="Century" panose="02040604050505020304" pitchFamily="18" charset="0"/>
              </a:rPr>
              <a:t>Incorporate transaction metadata (location, device ID).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  <a:latin typeface="Century" panose="02040604050505020304" pitchFamily="18" charset="0"/>
              </a:rPr>
              <a:t>Stream processing with Apache Kafka for real-time detection.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  <a:latin typeface="Century" panose="02040604050505020304" pitchFamily="18" charset="0"/>
              </a:rPr>
              <a:t>Explainable AI dashboards for stakeholder transparency</a:t>
            </a:r>
            <a:r>
              <a:rPr lang="en-US" sz="2400" dirty="0" smtClean="0">
                <a:solidFill>
                  <a:schemeClr val="bg1"/>
                </a:solidFill>
                <a:latin typeface="Century" panose="02040604050505020304" pitchFamily="18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altLang="en-US" sz="2400" dirty="0" smtClean="0">
                <a:solidFill>
                  <a:schemeClr val="bg1"/>
                </a:solidFill>
                <a:latin typeface="Century" panose="02040604050505020304" pitchFamily="18" charset="0"/>
              </a:rPr>
              <a:t>Try </a:t>
            </a:r>
            <a:r>
              <a:rPr lang="en-US" altLang="en-US" sz="2400" dirty="0">
                <a:solidFill>
                  <a:schemeClr val="bg1"/>
                </a:solidFill>
                <a:latin typeface="Century" panose="02040604050505020304" pitchFamily="18" charset="0"/>
              </a:rPr>
              <a:t>semi-supervised techniques to incorporate known fraud </a:t>
            </a:r>
            <a:r>
              <a:rPr lang="en-US" altLang="en-US" sz="2400">
                <a:solidFill>
                  <a:schemeClr val="bg1"/>
                </a:solidFill>
                <a:latin typeface="Century" panose="02040604050505020304" pitchFamily="18" charset="0"/>
              </a:rPr>
              <a:t>patterns</a:t>
            </a:r>
            <a:r>
              <a:rPr lang="en-US" altLang="en-US" sz="2400" smtClean="0">
                <a:solidFill>
                  <a:schemeClr val="bg1"/>
                </a:solidFill>
                <a:latin typeface="Century" panose="02040604050505020304" pitchFamily="18" charset="0"/>
              </a:rPr>
              <a:t>.</a:t>
            </a:r>
            <a:endParaRPr lang="en-US" alt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en-US" sz="2400" dirty="0" smtClean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endParaRPr lang="en-US" sz="2400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5915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References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2396430" y="6727567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400" dirty="0">
              <a:latin typeface="Microsoft YaHei Light"/>
              <a:ea typeface="+mj-lt"/>
              <a:cs typeface="+mj-lt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71348" y="2320481"/>
            <a:ext cx="8475397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Century" panose="02040604050505020304" pitchFamily="18" charset="0"/>
              </a:rPr>
              <a:t>Scikit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entury" panose="02040604050505020304" pitchFamily="18" charset="0"/>
              </a:rPr>
              <a:t>-learn documentation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Century" panose="02040604050505020304" pitchFamily="18" charset="0"/>
              </a:rPr>
              <a:t>TensorFlow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entury" panose="020406040505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Century" panose="02040604050505020304" pitchFamily="18" charset="0"/>
              </a:rPr>
              <a:t>Autoencoder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entury" panose="02040604050505020304" pitchFamily="18" charset="0"/>
              </a:rPr>
              <a:t> tutorial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entury" panose="02040604050505020304" pitchFamily="18" charset="0"/>
              </a:rPr>
              <a:t>UN SDG 16 official page: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entury" panose="02040604050505020304" pitchFamily="18" charset="0"/>
                <a:hlinkClick r:id="rId12"/>
              </a:rPr>
              <a:t>https://sdgs.un.org/goals/goal16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Century" panose="020406040505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entury" panose="02040604050505020304" pitchFamily="18" charset="0"/>
              </a:rPr>
              <a:t>Hypothetical internal dataset</a:t>
            </a:r>
          </a:p>
        </p:txBody>
      </p:sp>
    </p:spTree>
    <p:extLst>
      <p:ext uri="{BB962C8B-B14F-4D97-AF65-F5344CB8AC3E}">
        <p14:creationId xmlns:p14="http://schemas.microsoft.com/office/powerpoint/2010/main" val="31427564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Rectangle"/>
          <p:cNvSpPr/>
          <p:nvPr/>
        </p:nvSpPr>
        <p:spPr>
          <a:xfrm>
            <a:off x="-11767" y="1343345"/>
            <a:ext cx="12215534" cy="5531503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65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6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66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63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7704" y="2355271"/>
            <a:ext cx="2919045" cy="2837091"/>
          </a:xfrm>
          <a:prstGeom prst="rect">
            <a:avLst/>
          </a:prstGeom>
          <a:ln w="12700">
            <a:miter lim="400000"/>
          </a:ln>
        </p:spPr>
      </p:pic>
      <p:sp>
        <p:nvSpPr>
          <p:cNvPr id="664" name="Thank you!"/>
          <p:cNvSpPr txBox="1">
            <a:spLocks noGrp="1"/>
          </p:cNvSpPr>
          <p:nvPr>
            <p:ph type="ctrTitle" idx="4294967295"/>
          </p:nvPr>
        </p:nvSpPr>
        <p:spPr>
          <a:xfrm>
            <a:off x="4352098" y="2352844"/>
            <a:ext cx="4403897" cy="3307515"/>
          </a:xfrm>
          <a:prstGeom prst="rect">
            <a:avLst/>
          </a:prstGeom>
        </p:spPr>
        <p:txBody>
          <a:bodyPr lIns="91440" tIns="45720" rIns="91440" bIns="45720" anchor="t"/>
          <a:lstStyle>
            <a:lvl1pPr>
              <a:lnSpc>
                <a:spcPct val="60000"/>
              </a:lnSpc>
              <a:defRPr sz="8000">
                <a:solidFill>
                  <a:srgbClr val="FFFFFF"/>
                </a:solidFill>
                <a:latin typeface="Merriweather Sans Regular ExtraBold"/>
                <a:ea typeface="Merriweather Sans Regular ExtraBold"/>
                <a:cs typeface="Merriweather Sans Regular ExtraBold"/>
                <a:sym typeface="Merriweather Sans Regular ExtraBold"/>
              </a:defRPr>
            </a:lvl1pPr>
          </a:lstStyle>
          <a:p>
            <a:pPr>
              <a:lnSpc>
                <a:spcPct val="100000"/>
              </a:lnSpc>
            </a:pPr>
            <a:r>
              <a:rPr b="1">
                <a:latin typeface="Microsoft YaHei"/>
              </a:rPr>
              <a:t>Thank you!</a:t>
            </a:r>
            <a:endParaRPr lang="en-US" b="1">
              <a:latin typeface="Microsoft YaHei"/>
            </a:endParaRPr>
          </a:p>
        </p:txBody>
      </p:sp>
      <p:pic>
        <p:nvPicPr>
          <p:cNvPr id="66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03668" y="647699"/>
            <a:ext cx="5015131" cy="702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71119" y="1521319"/>
            <a:ext cx="5931561" cy="4919389"/>
          </a:xfrm>
          <a:prstGeom prst="rect">
            <a:avLst/>
          </a:prstGeom>
        </p:spPr>
        <p:txBody>
          <a:bodyPr lIns="45719" tIns="45720" rIns="45719" bIns="45720" anchor="ctr">
            <a:noAutofit/>
          </a:bodyPr>
          <a:lstStyle/>
          <a:p>
            <a:pPr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b="1" dirty="0">
                <a:latin typeface="Microsoft YaHei Light"/>
                <a:ea typeface="+mj-lt"/>
                <a:cs typeface="+mj-lt"/>
              </a:rPr>
              <a:t>Concept note and implementation plan</a:t>
            </a: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  <a:ea typeface="+mj-lt"/>
                <a:cs typeface="+mj-lt"/>
              </a:rPr>
              <a:t>Background</a:t>
            </a: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  <a:ea typeface="+mj-lt"/>
                <a:cs typeface="+mj-lt"/>
              </a:rPr>
              <a:t>Objectives</a:t>
            </a: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  <a:ea typeface="+mj-lt"/>
                <a:cs typeface="+mj-lt"/>
              </a:rPr>
              <a:t>SDG Relation</a:t>
            </a:r>
          </a:p>
          <a:p>
            <a:pPr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b="1" dirty="0">
                <a:latin typeface="Microsoft YaHei Light"/>
                <a:ea typeface="+mj-lt"/>
                <a:cs typeface="+mj-lt"/>
              </a:rPr>
              <a:t>Data</a:t>
            </a: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  <a:ea typeface="+mj-lt"/>
                <a:cs typeface="+mj-lt"/>
              </a:rPr>
              <a:t>Data Collection</a:t>
            </a: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  <a:ea typeface="+mj-lt"/>
                <a:cs typeface="+mj-lt"/>
              </a:rPr>
              <a:t>Exploratory Data Analysis et Feature Engineering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b="1" dirty="0">
                <a:latin typeface="Microsoft YaHei Light"/>
              </a:rPr>
              <a:t>Model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</a:rPr>
              <a:t>Model Selection and Training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</a:rPr>
              <a:t>Model Evaluation and Hyperparameter Tuning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</a:rPr>
              <a:t>Model Refinement and Testing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b="1" dirty="0">
                <a:latin typeface="Microsoft YaHei Light"/>
              </a:rPr>
              <a:t>Results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</a:rPr>
              <a:t>Evaluation Results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</a:rPr>
              <a:t>Deployment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</a:rPr>
              <a:t>Future Work</a:t>
            </a:r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751976" y="965081"/>
            <a:ext cx="4872894" cy="579837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Outline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4" descr="Picture 4">
            <a:extLst>
              <a:ext uri="{FF2B5EF4-FFF2-40B4-BE49-F238E27FC236}">
                <a16:creationId xmlns:a16="http://schemas.microsoft.com/office/drawing/2014/main" id="{57D78288-2887-2023-20D7-1695D0D721F5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4040" t="1442" r="5947" b="2065"/>
          <a:stretch>
            <a:fillRect/>
          </a:stretch>
        </p:blipFill>
        <p:spPr>
          <a:xfrm>
            <a:off x="6770205" y="1420775"/>
            <a:ext cx="4919511" cy="49193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2" y="0"/>
                  <a:pt x="4803" y="1005"/>
                  <a:pt x="2882" y="3016"/>
                </a:cubicBezTo>
                <a:cubicBezTo>
                  <a:pt x="-961" y="7037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7"/>
                  <a:pt x="16796" y="3016"/>
                </a:cubicBezTo>
                <a:cubicBezTo>
                  <a:pt x="14875" y="1005"/>
                  <a:pt x="12358" y="0"/>
                  <a:pt x="9840" y="0"/>
                </a:cubicBez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7832829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">
            <a:extLst>
              <a:ext uri="{FF2B5EF4-FFF2-40B4-BE49-F238E27FC236}">
                <a16:creationId xmlns:a16="http://schemas.microsoft.com/office/drawing/2014/main" id="{A76E722F-F453-1D78-E217-B9D17F108B48}"/>
              </a:ext>
            </a:extLst>
          </p:cNvPr>
          <p:cNvSpPr/>
          <p:nvPr/>
        </p:nvSpPr>
        <p:spPr>
          <a:xfrm>
            <a:off x="558035" y="2695600"/>
            <a:ext cx="10715116" cy="136240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715897" y="2987705"/>
            <a:ext cx="10572656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4000" b="1" dirty="0">
                <a:solidFill>
                  <a:schemeClr val="tx1"/>
                </a:solidFill>
                <a:latin typeface="Microsoft YaHei"/>
                <a:ea typeface="Microsoft YaHei"/>
              </a:rPr>
              <a:t>Concept note and Implementation Plan 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2098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Background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871348" y="2381819"/>
            <a:ext cx="9049341" cy="3754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Century" panose="02040604050505020304" pitchFamily="18" charset="0"/>
              </a:rPr>
              <a:t>Fraud detection challenges in high-volume transactions.</a:t>
            </a:r>
          </a:p>
          <a:p>
            <a:r>
              <a:rPr lang="en-US" sz="2400" b="1" dirty="0">
                <a:solidFill>
                  <a:schemeClr val="bg1"/>
                </a:solidFill>
                <a:latin typeface="Century" panose="02040604050505020304" pitchFamily="18" charset="0"/>
              </a:rPr>
              <a:t>SDG 16 Alignment:</a:t>
            </a:r>
            <a:r>
              <a:rPr lang="en-US" sz="2400" dirty="0">
                <a:solidFill>
                  <a:schemeClr val="bg1"/>
                </a:solidFill>
                <a:latin typeface="Century" panose="02040604050505020304" pitchFamily="18" charset="0"/>
              </a:rPr>
              <a:t> Strengthening financial integrity through scalable ML.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609" y="3746599"/>
            <a:ext cx="2724762" cy="2724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85633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235967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Objectives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47734" y="2029969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Century" panose="02040604050505020304" pitchFamily="18" charset="0"/>
              </a:rPr>
              <a:t>Deploy models (Isolation Forest, </a:t>
            </a:r>
            <a:r>
              <a:rPr lang="en-US" sz="2400" dirty="0" err="1">
                <a:solidFill>
                  <a:schemeClr val="bg1"/>
                </a:solidFill>
                <a:latin typeface="Century" panose="02040604050505020304" pitchFamily="18" charset="0"/>
              </a:rPr>
              <a:t>Autoencoder</a:t>
            </a:r>
            <a:r>
              <a:rPr lang="en-US" sz="2400" dirty="0">
                <a:solidFill>
                  <a:schemeClr val="bg1"/>
                </a:solidFill>
                <a:latin typeface="Century" panose="02040604050505020304" pitchFamily="18" charset="0"/>
              </a:rPr>
              <a:t>) as a secure, low-latency API.</a:t>
            </a:r>
          </a:p>
          <a:p>
            <a:r>
              <a:rPr lang="en-US" sz="2400" dirty="0">
                <a:solidFill>
                  <a:schemeClr val="bg1"/>
                </a:solidFill>
                <a:latin typeface="Century" panose="02040604050505020304" pitchFamily="18" charset="0"/>
              </a:rPr>
              <a:t>Ensure scalability and real-time monitoring for production use.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265" y="3190194"/>
            <a:ext cx="5287954" cy="3309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41593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1210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SDG Relation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71255BA-15EE-15A3-4EFD-5B96230312AB}"/>
              </a:ext>
            </a:extLst>
          </p:cNvPr>
          <p:cNvSpPr txBox="1">
            <a:spLocks/>
          </p:cNvSpPr>
          <p:nvPr/>
        </p:nvSpPr>
        <p:spPr>
          <a:xfrm>
            <a:off x="659423" y="1940560"/>
            <a:ext cx="5445624" cy="4390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20" rIns="45719" bIns="45720" anchor="ctr">
            <a:normAutofit fontScale="25000" lnSpcReduction="20000"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9600" dirty="0">
                <a:solidFill>
                  <a:schemeClr val="bg1"/>
                </a:solidFill>
                <a:latin typeface="Century" panose="02040604050505020304" pitchFamily="18" charset="0"/>
              </a:rPr>
              <a:t>Fraud undermines trust in financial institutions; detection tools strengthen accountability.</a:t>
            </a:r>
          </a:p>
          <a:p>
            <a:pPr>
              <a:lnSpc>
                <a:spcPct val="120000"/>
              </a:lnSpc>
            </a:pPr>
            <a:r>
              <a:rPr lang="en-US" sz="9600" dirty="0">
                <a:solidFill>
                  <a:schemeClr val="bg1"/>
                </a:solidFill>
                <a:latin typeface="Century" panose="02040604050505020304" pitchFamily="18" charset="0"/>
              </a:rPr>
              <a:t>Scalable ML solutions can be deployed globally, especially in underserved regions.</a:t>
            </a:r>
          </a:p>
          <a:p>
            <a:pPr>
              <a:lnSpc>
                <a:spcPct val="120000"/>
              </a:lnSpc>
            </a:pPr>
            <a:r>
              <a:rPr lang="en-US" sz="9600" dirty="0">
                <a:solidFill>
                  <a:schemeClr val="bg1"/>
                </a:solidFill>
                <a:latin typeface="Century" panose="02040604050505020304" pitchFamily="18" charset="0"/>
              </a:rPr>
              <a:t>Contributes to </a:t>
            </a:r>
            <a:r>
              <a:rPr lang="en-US" sz="9600" dirty="0">
                <a:solidFill>
                  <a:schemeClr val="bg1"/>
                </a:solidFill>
              </a:rPr>
              <a:t>SDG 16 </a:t>
            </a:r>
            <a:r>
              <a:rPr lang="en-US" sz="9600" dirty="0">
                <a:solidFill>
                  <a:schemeClr val="bg1"/>
                </a:solidFill>
                <a:latin typeface="Century" panose="02040604050505020304" pitchFamily="18" charset="0"/>
              </a:rPr>
              <a:t>targets for reducing illicit financial flows</a:t>
            </a:r>
            <a:r>
              <a:rPr lang="en-US" sz="9600" dirty="0" smtClean="0">
                <a:solidFill>
                  <a:schemeClr val="bg1"/>
                </a:solidFill>
                <a:latin typeface="Century" panose="02040604050505020304" pitchFamily="18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z="9600" dirty="0">
                <a:solidFill>
                  <a:schemeClr val="bg1"/>
                </a:solidFill>
                <a:latin typeface="Century" panose="02040604050505020304" pitchFamily="18" charset="0"/>
              </a:rPr>
              <a:t>Scalability: Deployable in emerging economies with limited fraud detection infrastructure.</a:t>
            </a:r>
            <a:endParaRPr lang="en-US" sz="9600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874" y="2598849"/>
            <a:ext cx="4631476" cy="259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423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">
            <a:extLst>
              <a:ext uri="{FF2B5EF4-FFF2-40B4-BE49-F238E27FC236}">
                <a16:creationId xmlns:a16="http://schemas.microsoft.com/office/drawing/2014/main" id="{A76E722F-F453-1D78-E217-B9D17F108B48}"/>
              </a:ext>
            </a:extLst>
          </p:cNvPr>
          <p:cNvSpPr/>
          <p:nvPr/>
        </p:nvSpPr>
        <p:spPr>
          <a:xfrm>
            <a:off x="558035" y="2848720"/>
            <a:ext cx="10715116" cy="136240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938877" y="3305665"/>
            <a:ext cx="10572656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4000" b="1" dirty="0">
                <a:solidFill>
                  <a:schemeClr val="tx1"/>
                </a:solidFill>
                <a:latin typeface="Microsoft YaHei"/>
                <a:ea typeface="Microsoft YaHei"/>
              </a:rPr>
              <a:t>Data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8243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Data Collection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2935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" panose="02040604050505020304" pitchFamily="18" charset="0"/>
              </a:rPr>
              <a:t>Dataset: Anonymized transactions with features like amount, account type, day of week, and customer 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" panose="02040604050505020304" pitchFamily="18" charset="0"/>
              </a:rPr>
              <a:t>Preprocessing: Handled null values, encoded categories, normalized numerical features.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endParaRPr lang="en-US" sz="1800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48" y="4056839"/>
            <a:ext cx="10058400" cy="1994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51992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42107" y="1261807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icrosoft YaHei"/>
              </a:rPr>
              <a:t>Exploratory Data Analysis and Feature Engineering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842107" y="2005103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Century" panose="02040604050505020304" pitchFamily="18" charset="0"/>
              </a:rPr>
              <a:t>Skewed transaction amounts; business accounts showed higher variance.</a:t>
            </a:r>
          </a:p>
          <a:p>
            <a:r>
              <a:rPr lang="en-US" sz="2400" dirty="0">
                <a:solidFill>
                  <a:schemeClr val="bg1"/>
                </a:solidFill>
                <a:latin typeface="Century" panose="02040604050505020304" pitchFamily="18" charset="0"/>
              </a:rPr>
              <a:t>Low correlation between age and transaction volume.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61" y="3285386"/>
            <a:ext cx="5542906" cy="3214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584" y="3277902"/>
            <a:ext cx="4946132" cy="32695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49476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ontiertech">
  <a:themeElements>
    <a:clrScheme name="frontiertech">
      <a:dk1>
        <a:srgbClr val="2B2551"/>
      </a:dk1>
      <a:lt1>
        <a:srgbClr val="FEFFFE"/>
      </a:lt1>
      <a:dk2>
        <a:srgbClr val="A7A7A7"/>
      </a:dk2>
      <a:lt2>
        <a:srgbClr val="535353"/>
      </a:lt2>
      <a:accent1>
        <a:srgbClr val="FEC736"/>
      </a:accent1>
      <a:accent2>
        <a:srgbClr val="4CA2A9"/>
      </a:accent2>
      <a:accent3>
        <a:srgbClr val="5E73AC"/>
      </a:accent3>
      <a:accent4>
        <a:srgbClr val="B68A29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frontiertech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frontiertech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frontiertech">
  <a:themeElements>
    <a:clrScheme name="frontiertech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EC736"/>
      </a:accent1>
      <a:accent2>
        <a:srgbClr val="4CA2A9"/>
      </a:accent2>
      <a:accent3>
        <a:srgbClr val="5E73AC"/>
      </a:accent3>
      <a:accent4>
        <a:srgbClr val="B68A29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frontiertech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frontiertech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7847797-b717-4ffb-b5fd-2a237f853cda" xsi:nil="true"/>
    <lcf76f155ced4ddcb4097134ff3c332f xmlns="6259e846-8b77-4076-b7b3-191dee427045">
      <Terms xmlns="http://schemas.microsoft.com/office/infopath/2007/PartnerControls"/>
    </lcf76f155ced4ddcb4097134ff3c332f>
    <_Flow_SignoffStatus xmlns="6259e846-8b77-4076-b7b3-191dee427045" xsi:nil="true"/>
    <Time xmlns="6259e846-8b77-4076-b7b3-191dee42704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9A02BA3BD6C54284F20B51199E6706" ma:contentTypeVersion="16" ma:contentTypeDescription="Create a new document." ma:contentTypeScope="" ma:versionID="50db4ba235eabe6491ab7857e29c0882">
  <xsd:schema xmlns:xsd="http://www.w3.org/2001/XMLSchema" xmlns:xs="http://www.w3.org/2001/XMLSchema" xmlns:p="http://schemas.microsoft.com/office/2006/metadata/properties" xmlns:ns2="6259e846-8b77-4076-b7b3-191dee427045" xmlns:ns3="97847797-b717-4ffb-b5fd-2a237f853cda" targetNamespace="http://schemas.microsoft.com/office/2006/metadata/properties" ma:root="true" ma:fieldsID="bdc0650e2d63736d94805c8d3699dd99" ns2:_="" ns3:_="">
    <xsd:import namespace="6259e846-8b77-4076-b7b3-191dee427045"/>
    <xsd:import namespace="97847797-b717-4ffb-b5fd-2a237f853c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SearchProperties" minOccurs="0"/>
                <xsd:element ref="ns2:_Flow_SignoffStatus" minOccurs="0"/>
                <xsd:element ref="ns2: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59e846-8b77-4076-b7b3-191dee4270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f8ebb0a5-c57d-4c3a-bec7-8a38252dd05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Flow_SignoffStatus" ma:index="22" nillable="true" ma:displayName="Sign-off status" ma:internalName="Sign_x002d_off_x0020_status">
      <xsd:simpleType>
        <xsd:restriction base="dms:Text"/>
      </xsd:simpleType>
    </xsd:element>
    <xsd:element name="Time" ma:index="23" nillable="true" ma:displayName="Time" ma:format="DateOnly" ma:indexed="true" ma:internalName="Tim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847797-b717-4ffb-b5fd-2a237f853cda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c1c6c02b-ebe2-4c4d-aa1a-1071032b151f}" ma:internalName="TaxCatchAll" ma:showField="CatchAllData" ma:web="97847797-b717-4ffb-b5fd-2a237f853c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FFB1A3-86F8-4D83-B399-9B6D5E293C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22449C5-8A7C-4DDF-8BBD-9834F5F8D2B3}">
  <ds:schemaRefs>
    <ds:schemaRef ds:uri="http://purl.org/dc/elements/1.1/"/>
    <ds:schemaRef ds:uri="http://schemas.microsoft.com/office/2006/metadata/properties"/>
    <ds:schemaRef ds:uri="97847797-b717-4ffb-b5fd-2a237f853cda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6259e846-8b77-4076-b7b3-191dee42704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55A1437-D0FC-45AE-95B7-D57A756B97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259e846-8b77-4076-b7b3-191dee427045"/>
    <ds:schemaRef ds:uri="97847797-b717-4ffb-b5fd-2a237f853c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3635</TotalTime>
  <Words>1046</Words>
  <Application>Microsoft Office PowerPoint</Application>
  <PresentationFormat>Widescreen</PresentationFormat>
  <Paragraphs>92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4" baseType="lpstr">
      <vt:lpstr>Microsoft YaHei</vt:lpstr>
      <vt:lpstr>Microsoft YaHei Light</vt:lpstr>
      <vt:lpstr>Arial</vt:lpstr>
      <vt:lpstr>Arial Black</vt:lpstr>
      <vt:lpstr>Calibri</vt:lpstr>
      <vt:lpstr>Calibri Light</vt:lpstr>
      <vt:lpstr>Century</vt:lpstr>
      <vt:lpstr>Courier New</vt:lpstr>
      <vt:lpstr>Helvetica Neue Thin</vt:lpstr>
      <vt:lpstr>Merriweather Sans Light</vt:lpstr>
      <vt:lpstr>Merriweather Sans Regular</vt:lpstr>
      <vt:lpstr>Merriweather Sans Regular ExtraBold</vt:lpstr>
      <vt:lpstr>Microsoft Himalaya</vt:lpstr>
      <vt:lpstr>Myriad Pro Semibold</vt:lpstr>
      <vt:lpstr>frontiertech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ayana damtew</dc:creator>
  <cp:lastModifiedBy>user</cp:lastModifiedBy>
  <cp:revision>32</cp:revision>
  <dcterms:modified xsi:type="dcterms:W3CDTF">2025-06-05T08:31:22Z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0x0101007E9A02BA3BD6C54284F20B51199E6706</vt:lpwstr>
  </property>
  <property fmtid="{D5CDD505-2E9C-101B-9397-08002B2CF9AE}" pid="3" name="MediaServiceImageTags">
    <vt:lpwstr/>
  </property>
</Properties>
</file>